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Bukhari Script" charset="1" panose="00000500000000000000"/>
      <p:regular r:id="rId14"/>
    </p:embeddedFont>
    <p:embeddedFont>
      <p:font typeface="Public Sans" charset="1" panose="00000000000000000000"/>
      <p:regular r:id="rId15"/>
    </p:embeddedFont>
    <p:embeddedFont>
      <p:font typeface="Public Sans Bold" charset="1" panose="00000000000000000000"/>
      <p:regular r:id="rId16"/>
    </p:embeddedFont>
    <p:embeddedFont>
      <p:font typeface="Public Sans Italics" charset="1" panose="00000000000000000000"/>
      <p:regular r:id="rId17"/>
    </p:embeddedFont>
    <p:embeddedFont>
      <p:font typeface="Public Sans Bold Italics" charset="1" panose="00000000000000000000"/>
      <p:regular r:id="rId18"/>
    </p:embeddedFont>
    <p:embeddedFont>
      <p:font typeface="Saira Bold" charset="1" panose="00000800000000000000"/>
      <p:regular r:id="rId19"/>
    </p:embeddedFont>
    <p:embeddedFont>
      <p:font typeface="Saira Bold Bold" charset="1" panose="000009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6000"/>
          </a:blip>
          <a:srcRect l="0" t="31103" r="0" b="31103"/>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301108" y="650857"/>
            <a:ext cx="1958192" cy="1958192"/>
          </a:xfrm>
          <a:prstGeom prst="rect">
            <a:avLst/>
          </a:prstGeom>
        </p:spPr>
      </p:pic>
      <p:sp>
        <p:nvSpPr>
          <p:cNvPr name="TextBox 4" id="4"/>
          <p:cNvSpPr txBox="true"/>
          <p:nvPr/>
        </p:nvSpPr>
        <p:spPr>
          <a:xfrm rot="0">
            <a:off x="12257213" y="7140197"/>
            <a:ext cx="4549529" cy="2118103"/>
          </a:xfrm>
          <a:prstGeom prst="rect">
            <a:avLst/>
          </a:prstGeom>
        </p:spPr>
        <p:txBody>
          <a:bodyPr anchor="t" rtlCol="false" tIns="0" lIns="0" bIns="0" rIns="0">
            <a:spAutoFit/>
          </a:bodyPr>
          <a:lstStyle/>
          <a:p>
            <a:pPr algn="ctr">
              <a:lnSpc>
                <a:spcPts val="4219"/>
              </a:lnSpc>
              <a:spcBef>
                <a:spcPct val="0"/>
              </a:spcBef>
            </a:pPr>
            <a:r>
              <a:rPr lang="en-US" sz="3013">
                <a:solidFill>
                  <a:srgbClr val="000000"/>
                </a:solidFill>
                <a:latin typeface="Public Sans"/>
              </a:rPr>
              <a:t>Nhóm sinh viên thực hiện:</a:t>
            </a:r>
          </a:p>
          <a:p>
            <a:pPr algn="ctr">
              <a:lnSpc>
                <a:spcPts val="4219"/>
              </a:lnSpc>
              <a:spcBef>
                <a:spcPct val="0"/>
              </a:spcBef>
            </a:pPr>
            <a:r>
              <a:rPr lang="en-US" sz="3013">
                <a:solidFill>
                  <a:srgbClr val="000000"/>
                </a:solidFill>
                <a:latin typeface="Public Sans"/>
              </a:rPr>
              <a:t>   Khuất Đình Lễ</a:t>
            </a:r>
          </a:p>
          <a:p>
            <a:pPr algn="ctr">
              <a:lnSpc>
                <a:spcPts val="4219"/>
              </a:lnSpc>
              <a:spcBef>
                <a:spcPct val="0"/>
              </a:spcBef>
            </a:pPr>
            <a:r>
              <a:rPr lang="en-US" sz="3013">
                <a:solidFill>
                  <a:srgbClr val="000000"/>
                </a:solidFill>
                <a:latin typeface="Public Sans"/>
              </a:rPr>
              <a:t>      Trần Trung Kiên</a:t>
            </a:r>
          </a:p>
          <a:p>
            <a:pPr algn="ctr">
              <a:lnSpc>
                <a:spcPts val="4219"/>
              </a:lnSpc>
              <a:spcBef>
                <a:spcPct val="0"/>
              </a:spcBef>
            </a:pPr>
            <a:r>
              <a:rPr lang="en-US" sz="3013">
                <a:solidFill>
                  <a:srgbClr val="000000"/>
                </a:solidFill>
                <a:latin typeface="Public Sans"/>
              </a:rPr>
              <a:t>     Bùi Quang Huy</a:t>
            </a:r>
          </a:p>
        </p:txBody>
      </p:sp>
      <p:sp>
        <p:nvSpPr>
          <p:cNvPr name="TextBox 5" id="5"/>
          <p:cNvSpPr txBox="true"/>
          <p:nvPr/>
        </p:nvSpPr>
        <p:spPr>
          <a:xfrm rot="0">
            <a:off x="11109491" y="6359125"/>
            <a:ext cx="6199465" cy="533053"/>
          </a:xfrm>
          <a:prstGeom prst="rect">
            <a:avLst/>
          </a:prstGeom>
        </p:spPr>
        <p:txBody>
          <a:bodyPr anchor="t" rtlCol="false" tIns="0" lIns="0" bIns="0" rIns="0">
            <a:spAutoFit/>
          </a:bodyPr>
          <a:lstStyle/>
          <a:p>
            <a:pPr algn="ctr">
              <a:lnSpc>
                <a:spcPts val="4219"/>
              </a:lnSpc>
              <a:spcBef>
                <a:spcPct val="0"/>
              </a:spcBef>
            </a:pPr>
            <a:r>
              <a:rPr lang="en-US" sz="3013">
                <a:solidFill>
                  <a:srgbClr val="000000"/>
                </a:solidFill>
                <a:latin typeface="Public Sans"/>
              </a:rPr>
              <a:t>Giáo viên hướng dẫn: Ngô Hữu Huy</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5074059" cy="6823307"/>
          </a:xfrm>
          <a:prstGeom prst="rect">
            <a:avLst/>
          </a:prstGeom>
        </p:spPr>
      </p:pic>
      <p:pic>
        <p:nvPicPr>
          <p:cNvPr name="Picture 7" id="7"/>
          <p:cNvPicPr>
            <a:picLocks noChangeAspect="true"/>
          </p:cNvPicPr>
          <p:nvPr/>
        </p:nvPicPr>
        <p:blipFill>
          <a:blip r:embed="rId6"/>
          <a:srcRect l="1002" t="0" r="1002" b="0"/>
          <a:stretch>
            <a:fillRect/>
          </a:stretch>
        </p:blipFill>
        <p:spPr>
          <a:xfrm flipH="false" flipV="false" rot="0">
            <a:off x="14209224" y="5549916"/>
            <a:ext cx="4255414" cy="4962805"/>
          </a:xfrm>
          <a:prstGeom prst="rect">
            <a:avLst/>
          </a:prstGeom>
        </p:spPr>
      </p:pic>
      <p:sp>
        <p:nvSpPr>
          <p:cNvPr name="TextBox 8" id="8"/>
          <p:cNvSpPr txBox="true"/>
          <p:nvPr/>
        </p:nvSpPr>
        <p:spPr>
          <a:xfrm rot="0">
            <a:off x="1960007" y="1706153"/>
            <a:ext cx="14367985" cy="3067442"/>
          </a:xfrm>
          <a:prstGeom prst="rect">
            <a:avLst/>
          </a:prstGeom>
        </p:spPr>
        <p:txBody>
          <a:bodyPr anchor="t" rtlCol="false" tIns="0" lIns="0" bIns="0" rIns="0">
            <a:spAutoFit/>
          </a:bodyPr>
          <a:lstStyle/>
          <a:p>
            <a:pPr algn="ctr">
              <a:lnSpc>
                <a:spcPts val="7692"/>
              </a:lnSpc>
            </a:pPr>
            <a:r>
              <a:rPr lang="en-US" spc="-54" sz="5494">
                <a:solidFill>
                  <a:srgbClr val="000000"/>
                </a:solidFill>
                <a:latin typeface="Saira Bold Bold"/>
              </a:rPr>
              <a:t>BÀI TIỂU LUẬN</a:t>
            </a:r>
          </a:p>
          <a:p>
            <a:pPr algn="ctr">
              <a:lnSpc>
                <a:spcPts val="8952"/>
              </a:lnSpc>
            </a:pPr>
            <a:r>
              <a:rPr lang="en-US" spc="-5" sz="6394">
                <a:solidFill>
                  <a:srgbClr val="000000"/>
                </a:solidFill>
                <a:latin typeface="Saira Bold Bold"/>
              </a:rPr>
              <a:t>HỌC PHẦN PHÂN TÍCH DỮ LIỆU LỚN</a:t>
            </a:r>
          </a:p>
          <a:p>
            <a:pPr algn="ctr">
              <a:lnSpc>
                <a:spcPts val="8014"/>
              </a:lnSpc>
            </a:pPr>
          </a:p>
        </p:txBody>
      </p:sp>
      <p:sp>
        <p:nvSpPr>
          <p:cNvPr name="TextBox 9" id="9"/>
          <p:cNvSpPr txBox="true"/>
          <p:nvPr/>
        </p:nvSpPr>
        <p:spPr>
          <a:xfrm rot="0">
            <a:off x="317077" y="4362843"/>
            <a:ext cx="17653845" cy="1464359"/>
          </a:xfrm>
          <a:prstGeom prst="rect">
            <a:avLst/>
          </a:prstGeom>
        </p:spPr>
        <p:txBody>
          <a:bodyPr anchor="t" rtlCol="false" tIns="0" lIns="0" bIns="0" rIns="0">
            <a:spAutoFit/>
          </a:bodyPr>
          <a:lstStyle/>
          <a:p>
            <a:pPr algn="ctr">
              <a:lnSpc>
                <a:spcPts val="5912"/>
              </a:lnSpc>
              <a:spcBef>
                <a:spcPct val="0"/>
              </a:spcBef>
            </a:pPr>
            <a:r>
              <a:rPr lang="en-US" sz="4223">
                <a:solidFill>
                  <a:srgbClr val="000000"/>
                </a:solidFill>
                <a:latin typeface="Public Sans"/>
              </a:rPr>
              <a:t>Đề tài: Tìm hiểu phân tích dữ liệu lớn trong lĩnh vực kinh doanh và</a:t>
            </a:r>
          </a:p>
          <a:p>
            <a:pPr algn="ctr">
              <a:lnSpc>
                <a:spcPts val="5912"/>
              </a:lnSpc>
              <a:spcBef>
                <a:spcPct val="0"/>
              </a:spcBef>
            </a:pPr>
            <a:r>
              <a:rPr lang="en-US" sz="4223">
                <a:solidFill>
                  <a:srgbClr val="000000"/>
                </a:solidFill>
                <a:latin typeface="Public Sans"/>
              </a:rPr>
              <a:t> áp dụng phân tích tập dữ liệu Superstore trên Power BI</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FFDC"/>
        </a:solidFill>
      </p:bgPr>
    </p:bg>
    <p:spTree>
      <p:nvGrpSpPr>
        <p:cNvPr id="1" name=""/>
        <p:cNvGrpSpPr/>
        <p:nvPr/>
      </p:nvGrpSpPr>
      <p:grpSpPr>
        <a:xfrm>
          <a:off x="0" y="0"/>
          <a:ext cx="0" cy="0"/>
          <a:chOff x="0" y="0"/>
          <a:chExt cx="0" cy="0"/>
        </a:xfrm>
      </p:grpSpPr>
      <p:sp>
        <p:nvSpPr>
          <p:cNvPr name="TextBox 2" id="2"/>
          <p:cNvSpPr txBox="true"/>
          <p:nvPr/>
        </p:nvSpPr>
        <p:spPr>
          <a:xfrm rot="0">
            <a:off x="1811417" y="370417"/>
            <a:ext cx="14665166" cy="76352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Bài toán phân tích tập dữ liệu Superstore trên Power BI</a:t>
            </a:r>
          </a:p>
        </p:txBody>
      </p:sp>
      <p:sp>
        <p:nvSpPr>
          <p:cNvPr name="TextBox 3" id="3"/>
          <p:cNvSpPr txBox="true"/>
          <p:nvPr/>
        </p:nvSpPr>
        <p:spPr>
          <a:xfrm rot="0">
            <a:off x="1028700" y="1747605"/>
            <a:ext cx="16230600" cy="3925316"/>
          </a:xfrm>
          <a:prstGeom prst="rect">
            <a:avLst/>
          </a:prstGeom>
        </p:spPr>
        <p:txBody>
          <a:bodyPr anchor="t" rtlCol="false" tIns="0" lIns="0" bIns="0" rIns="0">
            <a:spAutoFit/>
          </a:bodyPr>
          <a:lstStyle/>
          <a:p>
            <a:pPr>
              <a:lnSpc>
                <a:spcPts val="5194"/>
              </a:lnSpc>
              <a:spcBef>
                <a:spcPct val="0"/>
              </a:spcBef>
            </a:pPr>
            <a:r>
              <a:rPr lang="en-US" sz="3710">
                <a:solidFill>
                  <a:srgbClr val="000000"/>
                </a:solidFill>
                <a:latin typeface="Public Sans"/>
              </a:rPr>
              <a:t>Mô tả bài toán: </a:t>
            </a:r>
          </a:p>
          <a:p>
            <a:pPr>
              <a:lnSpc>
                <a:spcPts val="5194"/>
              </a:lnSpc>
              <a:spcBef>
                <a:spcPct val="0"/>
              </a:spcBef>
            </a:pPr>
            <a:r>
              <a:rPr lang="en-US" sz="3710">
                <a:solidFill>
                  <a:srgbClr val="000000"/>
                </a:solidFill>
                <a:latin typeface="Public Sans"/>
              </a:rPr>
              <a:t>Đây là tập dữ liệu bán hàng của một cửa hàng từ năm 2012 đến năm 2015. Nó cho thấy sự chuyển dịch cơ cấu của hàng xuất ra hàng năm và sự phát triển  của cửa hàng theo từng mức thời gian. Và cho thấy sự thay đổi nhu cầu của người tiêu dùng theo thời gian dựa vào đó ta dự đoán được hướng phát triển  của cửa hàng trong tương lai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131862" y="1966100"/>
            <a:ext cx="6658034" cy="5829866"/>
          </a:xfrm>
          <a:prstGeom prst="rect">
            <a:avLst/>
          </a:prstGeom>
        </p:spPr>
      </p:pic>
      <p:sp>
        <p:nvSpPr>
          <p:cNvPr name="TextBox 3" id="3"/>
          <p:cNvSpPr txBox="true"/>
          <p:nvPr/>
        </p:nvSpPr>
        <p:spPr>
          <a:xfrm rot="0">
            <a:off x="5156597" y="379942"/>
            <a:ext cx="7974806" cy="76352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Mô tả và phân tích tập dữ liệu </a:t>
            </a:r>
          </a:p>
        </p:txBody>
      </p:sp>
      <p:sp>
        <p:nvSpPr>
          <p:cNvPr name="TextBox 4" id="4"/>
          <p:cNvSpPr txBox="true"/>
          <p:nvPr/>
        </p:nvSpPr>
        <p:spPr>
          <a:xfrm rot="0">
            <a:off x="1028700" y="2207980"/>
            <a:ext cx="10842197" cy="4931297"/>
          </a:xfrm>
          <a:prstGeom prst="rect">
            <a:avLst/>
          </a:prstGeom>
        </p:spPr>
        <p:txBody>
          <a:bodyPr anchor="t" rtlCol="false" tIns="0" lIns="0" bIns="0" rIns="0">
            <a:spAutoFit/>
          </a:bodyPr>
          <a:lstStyle/>
          <a:p>
            <a:pPr>
              <a:lnSpc>
                <a:spcPts val="5569"/>
              </a:lnSpc>
              <a:spcBef>
                <a:spcPct val="0"/>
              </a:spcBef>
            </a:pPr>
            <a:r>
              <a:rPr lang="en-US" sz="3978">
                <a:solidFill>
                  <a:srgbClr val="000000"/>
                </a:solidFill>
                <a:latin typeface="Public Sans"/>
              </a:rPr>
              <a:t>Tập dữ liệu gồm 3 bảng : Orders, Returns, People. </a:t>
            </a:r>
          </a:p>
          <a:p>
            <a:pPr>
              <a:lnSpc>
                <a:spcPts val="5569"/>
              </a:lnSpc>
              <a:spcBef>
                <a:spcPct val="0"/>
              </a:spcBef>
            </a:pPr>
            <a:r>
              <a:rPr lang="en-US" sz="3978">
                <a:solidFill>
                  <a:srgbClr val="000000"/>
                </a:solidFill>
                <a:latin typeface="Public Sans"/>
              </a:rPr>
              <a:t>Mối quan hệ giữa các bảng : </a:t>
            </a:r>
          </a:p>
          <a:p>
            <a:pPr>
              <a:lnSpc>
                <a:spcPts val="5569"/>
              </a:lnSpc>
              <a:spcBef>
                <a:spcPct val="0"/>
              </a:spcBef>
            </a:pPr>
            <a:r>
              <a:rPr lang="en-US" sz="3978">
                <a:solidFill>
                  <a:srgbClr val="000000"/>
                </a:solidFill>
                <a:latin typeface="Public Sans"/>
              </a:rPr>
              <a:t>- Return với Orders : 1 – any ( liên kết qua trường Order ID ) </a:t>
            </a:r>
          </a:p>
          <a:p>
            <a:pPr>
              <a:lnSpc>
                <a:spcPts val="5569"/>
              </a:lnSpc>
              <a:spcBef>
                <a:spcPct val="0"/>
              </a:spcBef>
            </a:pPr>
            <a:r>
              <a:rPr lang="en-US" sz="3978">
                <a:solidFill>
                  <a:srgbClr val="000000"/>
                </a:solidFill>
                <a:latin typeface="Public Sans"/>
              </a:rPr>
              <a:t>- People với Return : 1 – any ( liên kết qua trường Region ) </a:t>
            </a:r>
          </a:p>
        </p:txBody>
      </p:sp>
      <p:sp>
        <p:nvSpPr>
          <p:cNvPr name="TextBox 5" id="5"/>
          <p:cNvSpPr txBox="true"/>
          <p:nvPr/>
        </p:nvSpPr>
        <p:spPr>
          <a:xfrm rot="0">
            <a:off x="12103559" y="7969843"/>
            <a:ext cx="5510927" cy="499363"/>
          </a:xfrm>
          <a:prstGeom prst="rect">
            <a:avLst/>
          </a:prstGeom>
        </p:spPr>
        <p:txBody>
          <a:bodyPr anchor="t" rtlCol="false" tIns="0" lIns="0" bIns="0" rIns="0">
            <a:spAutoFit/>
          </a:bodyPr>
          <a:lstStyle/>
          <a:p>
            <a:pPr algn="ctr">
              <a:lnSpc>
                <a:spcPts val="3976"/>
              </a:lnSpc>
              <a:spcBef>
                <a:spcPct val="0"/>
              </a:spcBef>
            </a:pPr>
            <a:r>
              <a:rPr lang="en-US" sz="2840">
                <a:solidFill>
                  <a:srgbClr val="000000"/>
                </a:solidFill>
                <a:latin typeface="Public Sans"/>
              </a:rPr>
              <a:t>Hình Relationship giữa các bảng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FFFDC"/>
        </a:solidFill>
      </p:bgPr>
    </p:bg>
    <p:spTree>
      <p:nvGrpSpPr>
        <p:cNvPr id="1" name=""/>
        <p:cNvGrpSpPr/>
        <p:nvPr/>
      </p:nvGrpSpPr>
      <p:grpSpPr>
        <a:xfrm>
          <a:off x="0" y="0"/>
          <a:ext cx="0" cy="0"/>
          <a:chOff x="0" y="0"/>
          <a:chExt cx="0" cy="0"/>
        </a:xfrm>
      </p:grpSpPr>
      <p:sp>
        <p:nvSpPr>
          <p:cNvPr name="TextBox 2" id="2"/>
          <p:cNvSpPr txBox="true"/>
          <p:nvPr/>
        </p:nvSpPr>
        <p:spPr>
          <a:xfrm rot="0">
            <a:off x="618596" y="933450"/>
            <a:ext cx="17050808" cy="154457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Thông tin chi tiết của các bảng : </a:t>
            </a:r>
          </a:p>
          <a:p>
            <a:pPr>
              <a:lnSpc>
                <a:spcPts val="6216"/>
              </a:lnSpc>
              <a:spcBef>
                <a:spcPct val="0"/>
              </a:spcBef>
            </a:pPr>
          </a:p>
        </p:txBody>
      </p:sp>
      <p:sp>
        <p:nvSpPr>
          <p:cNvPr name="TextBox 3" id="3"/>
          <p:cNvSpPr txBox="true"/>
          <p:nvPr/>
        </p:nvSpPr>
        <p:spPr>
          <a:xfrm rot="0">
            <a:off x="1028700" y="3086195"/>
            <a:ext cx="16230600" cy="5876734"/>
          </a:xfrm>
          <a:prstGeom prst="rect">
            <a:avLst/>
          </a:prstGeom>
        </p:spPr>
        <p:txBody>
          <a:bodyPr anchor="t" rtlCol="false" tIns="0" lIns="0" bIns="0" rIns="0">
            <a:spAutoFit/>
          </a:bodyPr>
          <a:lstStyle/>
          <a:p>
            <a:pPr algn="just">
              <a:lnSpc>
                <a:spcPts val="5230"/>
              </a:lnSpc>
            </a:pPr>
            <a:r>
              <a:rPr lang="en-US" sz="3170">
                <a:solidFill>
                  <a:srgbClr val="000000"/>
                </a:solidFill>
                <a:latin typeface="Public Sans Bold"/>
              </a:rPr>
              <a:t>Bảng Order : </a:t>
            </a:r>
          </a:p>
          <a:p>
            <a:pPr algn="just">
              <a:lnSpc>
                <a:spcPts val="5230"/>
              </a:lnSpc>
            </a:pPr>
            <a:r>
              <a:rPr lang="en-US" sz="3170">
                <a:solidFill>
                  <a:srgbClr val="000000"/>
                </a:solidFill>
                <a:latin typeface="Public Sans"/>
              </a:rPr>
              <a:t>Các thông tin ngày tháng của đơn hàng, nhận và giao hàng, mức độ ưu tiên giao hàng, các thông tin của khách hàng, thông tin mặt hàng, thị trường</a:t>
            </a:r>
          </a:p>
          <a:p>
            <a:pPr algn="just">
              <a:lnSpc>
                <a:spcPts val="5230"/>
              </a:lnSpc>
            </a:pPr>
            <a:r>
              <a:rPr lang="en-US" sz="3170">
                <a:solidFill>
                  <a:srgbClr val="000000"/>
                </a:solidFill>
                <a:latin typeface="Public Sans Bold"/>
              </a:rPr>
              <a:t>Bảng Return : </a:t>
            </a:r>
          </a:p>
          <a:p>
            <a:pPr algn="just">
              <a:lnSpc>
                <a:spcPts val="5230"/>
              </a:lnSpc>
            </a:pPr>
            <a:r>
              <a:rPr lang="en-US" sz="3170">
                <a:solidFill>
                  <a:srgbClr val="000000"/>
                </a:solidFill>
                <a:latin typeface="Public Sans"/>
              </a:rPr>
              <a:t>Nêu các thông tin về đơn hàng được trả lại, Tình trạng đơn hàng.</a:t>
            </a:r>
          </a:p>
          <a:p>
            <a:pPr algn="just">
              <a:lnSpc>
                <a:spcPts val="5230"/>
              </a:lnSpc>
            </a:pPr>
            <a:r>
              <a:rPr lang="en-US" sz="3170">
                <a:solidFill>
                  <a:srgbClr val="000000"/>
                </a:solidFill>
                <a:latin typeface="Public Sans Bold"/>
              </a:rPr>
              <a:t>Bảng People : </a:t>
            </a:r>
            <a:r>
              <a:rPr lang="en-US" sz="3170">
                <a:solidFill>
                  <a:srgbClr val="000000"/>
                </a:solidFill>
                <a:latin typeface="Public Sans"/>
              </a:rPr>
              <a:t>Nêu họ và tên chủ chi nhánh và khu vực quản lý </a:t>
            </a:r>
          </a:p>
          <a:p>
            <a:pPr algn="just">
              <a:lnSpc>
                <a:spcPts val="5230"/>
              </a:lnSpc>
            </a:pPr>
          </a:p>
          <a:p>
            <a:pPr algn="just">
              <a:lnSpc>
                <a:spcPts val="5230"/>
              </a:lnSpc>
            </a:pPr>
          </a:p>
          <a:p>
            <a:pPr algn="just">
              <a:lnSpc>
                <a:spcPts val="523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61220" y="2466472"/>
            <a:ext cx="15198080" cy="6867937"/>
          </a:xfrm>
          <a:prstGeom prst="rect">
            <a:avLst/>
          </a:prstGeom>
        </p:spPr>
      </p:pic>
      <p:sp>
        <p:nvSpPr>
          <p:cNvPr name="TextBox 3" id="3"/>
          <p:cNvSpPr txBox="true"/>
          <p:nvPr/>
        </p:nvSpPr>
        <p:spPr>
          <a:xfrm rot="0">
            <a:off x="1485840" y="434213"/>
            <a:ext cx="8648819" cy="1544574"/>
          </a:xfrm>
          <a:prstGeom prst="rect">
            <a:avLst/>
          </a:prstGeom>
        </p:spPr>
        <p:txBody>
          <a:bodyPr anchor="t" rtlCol="false" tIns="0" lIns="0" bIns="0" rIns="0">
            <a:spAutoFit/>
          </a:bodyPr>
          <a:lstStyle/>
          <a:p>
            <a:pPr algn="ctr">
              <a:lnSpc>
                <a:spcPts val="6216"/>
              </a:lnSpc>
              <a:spcBef>
                <a:spcPct val="0"/>
              </a:spcBef>
            </a:pPr>
          </a:p>
          <a:p>
            <a:pPr algn="ctr">
              <a:lnSpc>
                <a:spcPts val="6216"/>
              </a:lnSpc>
              <a:spcBef>
                <a:spcPct val="0"/>
              </a:spcBef>
            </a:pPr>
            <a:r>
              <a:rPr lang="en-US" sz="4440">
                <a:solidFill>
                  <a:srgbClr val="000000"/>
                </a:solidFill>
                <a:latin typeface="Public Sans Bold"/>
              </a:rPr>
              <a:t>• Bảng so sánh giữa các khu vực.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77436" y="2103268"/>
            <a:ext cx="15133128" cy="7584243"/>
          </a:xfrm>
          <a:prstGeom prst="rect">
            <a:avLst/>
          </a:prstGeom>
        </p:spPr>
      </p:pic>
      <p:sp>
        <p:nvSpPr>
          <p:cNvPr name="TextBox 3" id="3"/>
          <p:cNvSpPr txBox="true"/>
          <p:nvPr/>
        </p:nvSpPr>
        <p:spPr>
          <a:xfrm rot="0">
            <a:off x="1028700" y="933450"/>
            <a:ext cx="11727061" cy="76352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Biểu đồ so sales và frofit theo sub-category: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F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927877" y="2223811"/>
            <a:ext cx="12432245" cy="7229982"/>
          </a:xfrm>
          <a:prstGeom prst="rect">
            <a:avLst/>
          </a:prstGeom>
        </p:spPr>
      </p:pic>
      <p:sp>
        <p:nvSpPr>
          <p:cNvPr name="TextBox 3" id="3"/>
          <p:cNvSpPr txBox="true"/>
          <p:nvPr/>
        </p:nvSpPr>
        <p:spPr>
          <a:xfrm rot="0">
            <a:off x="1028700" y="933450"/>
            <a:ext cx="9069824" cy="76352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-Biểu đồ sales theo product name: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F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793878" y="2041723"/>
            <a:ext cx="13050539" cy="7216577"/>
          </a:xfrm>
          <a:prstGeom prst="rect">
            <a:avLst/>
          </a:prstGeom>
        </p:spPr>
      </p:pic>
      <p:sp>
        <p:nvSpPr>
          <p:cNvPr name="TextBox 3" id="3"/>
          <p:cNvSpPr txBox="true"/>
          <p:nvPr/>
        </p:nvSpPr>
        <p:spPr>
          <a:xfrm rot="0">
            <a:off x="1028700" y="933450"/>
            <a:ext cx="14090333" cy="76352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 Biểu đồ what shipping modes sold the most product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F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44091" y="1815677"/>
            <a:ext cx="10199817" cy="7442623"/>
          </a:xfrm>
          <a:prstGeom prst="rect">
            <a:avLst/>
          </a:prstGeom>
        </p:spPr>
      </p:pic>
      <p:sp>
        <p:nvSpPr>
          <p:cNvPr name="TextBox 3" id="3"/>
          <p:cNvSpPr txBox="true"/>
          <p:nvPr/>
        </p:nvSpPr>
        <p:spPr>
          <a:xfrm rot="0">
            <a:off x="1028700" y="933450"/>
            <a:ext cx="7382113" cy="76352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 Biểu đồ sales theo country</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FFFDC"/>
        </a:solidFill>
      </p:bgPr>
    </p:bg>
    <p:spTree>
      <p:nvGrpSpPr>
        <p:cNvPr id="1" name=""/>
        <p:cNvGrpSpPr/>
        <p:nvPr/>
      </p:nvGrpSpPr>
      <p:grpSpPr>
        <a:xfrm>
          <a:off x="0" y="0"/>
          <a:ext cx="0" cy="0"/>
          <a:chOff x="0" y="0"/>
          <a:chExt cx="0" cy="0"/>
        </a:xfrm>
      </p:grpSpPr>
      <p:sp>
        <p:nvSpPr>
          <p:cNvPr name="TextBox 2" id="2"/>
          <p:cNvSpPr txBox="true"/>
          <p:nvPr/>
        </p:nvSpPr>
        <p:spPr>
          <a:xfrm rot="0">
            <a:off x="7418442" y="430742"/>
            <a:ext cx="2813566" cy="76352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KẾT LUẬN</a:t>
            </a:r>
          </a:p>
        </p:txBody>
      </p:sp>
      <p:sp>
        <p:nvSpPr>
          <p:cNvPr name="TextBox 3" id="3"/>
          <p:cNvSpPr txBox="true"/>
          <p:nvPr/>
        </p:nvSpPr>
        <p:spPr>
          <a:xfrm rot="0">
            <a:off x="1028700" y="2133600"/>
            <a:ext cx="16230600" cy="5579096"/>
          </a:xfrm>
          <a:prstGeom prst="rect">
            <a:avLst/>
          </a:prstGeom>
        </p:spPr>
        <p:txBody>
          <a:bodyPr anchor="t" rtlCol="false" tIns="0" lIns="0" bIns="0" rIns="0">
            <a:spAutoFit/>
          </a:bodyPr>
          <a:lstStyle/>
          <a:p>
            <a:pPr>
              <a:lnSpc>
                <a:spcPts val="4901"/>
              </a:lnSpc>
              <a:spcBef>
                <a:spcPct val="0"/>
              </a:spcBef>
            </a:pPr>
            <a:r>
              <a:rPr lang="en-US" sz="3501">
                <a:solidFill>
                  <a:srgbClr val="000000"/>
                </a:solidFill>
                <a:latin typeface="Public Sans"/>
              </a:rPr>
              <a:t>- Đã bước đầu nắm được các phân tích dữ liệu.</a:t>
            </a:r>
          </a:p>
          <a:p>
            <a:pPr>
              <a:lnSpc>
                <a:spcPts val="4901"/>
              </a:lnSpc>
              <a:spcBef>
                <a:spcPct val="0"/>
              </a:spcBef>
            </a:pPr>
            <a:r>
              <a:rPr lang="en-US" sz="3501">
                <a:solidFill>
                  <a:srgbClr val="000000"/>
                </a:solidFill>
                <a:latin typeface="Public Sans"/>
              </a:rPr>
              <a:t>- Đã nắm giữ nhứng kiến thức cơ bản về PowerBi cũng như các sử dung.</a:t>
            </a:r>
          </a:p>
          <a:p>
            <a:pPr>
              <a:lnSpc>
                <a:spcPts val="4901"/>
              </a:lnSpc>
              <a:spcBef>
                <a:spcPct val="0"/>
              </a:spcBef>
            </a:pPr>
            <a:r>
              <a:rPr lang="en-US" sz="3501">
                <a:solidFill>
                  <a:srgbClr val="000000"/>
                </a:solidFill>
                <a:latin typeface="Public Sans"/>
              </a:rPr>
              <a:t>- Phân tích và chỉ ra những bước phân tích và kết quả phân tích cơ bản.</a:t>
            </a:r>
          </a:p>
          <a:p>
            <a:pPr>
              <a:lnSpc>
                <a:spcPts val="4901"/>
              </a:lnSpc>
              <a:spcBef>
                <a:spcPct val="0"/>
              </a:spcBef>
            </a:pPr>
            <a:r>
              <a:rPr lang="en-US" sz="3501">
                <a:solidFill>
                  <a:srgbClr val="000000"/>
                </a:solidFill>
                <a:latin typeface="Public Sans"/>
              </a:rPr>
              <a:t>+ Bên cạnh đó cũng có những nhược điểm và thiếu sót trong quá trình thực hiện bài phân tích:</a:t>
            </a:r>
          </a:p>
          <a:p>
            <a:pPr>
              <a:lnSpc>
                <a:spcPts val="4901"/>
              </a:lnSpc>
              <a:spcBef>
                <a:spcPct val="0"/>
              </a:spcBef>
            </a:pPr>
            <a:r>
              <a:rPr lang="en-US" sz="3501">
                <a:solidFill>
                  <a:srgbClr val="000000"/>
                </a:solidFill>
                <a:latin typeface="Public Sans"/>
              </a:rPr>
              <a:t>- Chưa tận dụng được hết những dữ liệu đã có.</a:t>
            </a:r>
          </a:p>
          <a:p>
            <a:pPr>
              <a:lnSpc>
                <a:spcPts val="4901"/>
              </a:lnSpc>
              <a:spcBef>
                <a:spcPct val="0"/>
              </a:spcBef>
            </a:pPr>
            <a:r>
              <a:rPr lang="en-US" sz="3501">
                <a:solidFill>
                  <a:srgbClr val="000000"/>
                </a:solidFill>
                <a:latin typeface="Public Sans"/>
              </a:rPr>
              <a:t>- Để sót một vài thông tin quan trọng trong quá trình phân tích.</a:t>
            </a:r>
          </a:p>
          <a:p>
            <a:pPr>
              <a:lnSpc>
                <a:spcPts val="4901"/>
              </a:lnSpc>
              <a:spcBef>
                <a:spcPct val="0"/>
              </a:spcBef>
            </a:pPr>
            <a:r>
              <a:rPr lang="en-US" sz="3501">
                <a:solidFill>
                  <a:srgbClr val="000000"/>
                </a:solidFill>
                <a:latin typeface="Public Sans"/>
              </a:rPr>
              <a:t>- Do thời gian tiếp xúc không quá dài nên còn thiếu sót trong những kiến thức cơ bản cần phải bổ sung.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1332" r="0" b="31332"/>
          <a:stretch>
            <a:fillRect/>
          </a:stretch>
        </p:blipFill>
        <p:spPr>
          <a:xfrm>
            <a:off x="0" y="0"/>
            <a:ext cx="18288000" cy="10287000"/>
          </a:xfrm>
          <a:prstGeom prst="rect">
            <a:avLst/>
          </a:prstGeom>
        </p:spPr>
      </p:pic>
      <p:grpSp>
        <p:nvGrpSpPr>
          <p:cNvPr name="Group 3" id="3"/>
          <p:cNvGrpSpPr/>
          <p:nvPr/>
        </p:nvGrpSpPr>
        <p:grpSpPr>
          <a:xfrm rot="0">
            <a:off x="2075573" y="-307350"/>
            <a:ext cx="14136854" cy="9565650"/>
            <a:chOff x="0" y="0"/>
            <a:chExt cx="18849139" cy="12754200"/>
          </a:xfrm>
        </p:grpSpPr>
        <p:sp>
          <p:nvSpPr>
            <p:cNvPr name="TextBox 4" id="4"/>
            <p:cNvSpPr txBox="true"/>
            <p:nvPr/>
          </p:nvSpPr>
          <p:spPr>
            <a:xfrm rot="-592460">
              <a:off x="421919" y="2031262"/>
              <a:ext cx="17800879" cy="5401993"/>
            </a:xfrm>
            <a:prstGeom prst="rect">
              <a:avLst/>
            </a:prstGeom>
          </p:spPr>
          <p:txBody>
            <a:bodyPr anchor="t" rtlCol="false" tIns="0" lIns="0" bIns="0" rIns="0">
              <a:spAutoFit/>
            </a:bodyPr>
            <a:lstStyle/>
            <a:p>
              <a:pPr algn="ctr">
                <a:lnSpc>
                  <a:spcPts val="29317"/>
                </a:lnSpc>
                <a:spcBef>
                  <a:spcPct val="0"/>
                </a:spcBef>
              </a:pPr>
              <a:r>
                <a:rPr lang="en-US" sz="29317">
                  <a:solidFill>
                    <a:srgbClr val="2B4B82"/>
                  </a:solidFill>
                  <a:latin typeface="Bukhari Script Bold"/>
                </a:rPr>
                <a:t>Thank</a:t>
              </a:r>
            </a:p>
          </p:txBody>
        </p:sp>
        <p:sp>
          <p:nvSpPr>
            <p:cNvPr name="TextBox 5" id="5"/>
            <p:cNvSpPr txBox="true"/>
            <p:nvPr/>
          </p:nvSpPr>
          <p:spPr>
            <a:xfrm rot="-515361">
              <a:off x="2340801" y="6711721"/>
              <a:ext cx="16234097" cy="4857794"/>
            </a:xfrm>
            <a:prstGeom prst="rect">
              <a:avLst/>
            </a:prstGeom>
          </p:spPr>
          <p:txBody>
            <a:bodyPr anchor="t" rtlCol="false" tIns="0" lIns="0" bIns="0" rIns="0">
              <a:spAutoFit/>
            </a:bodyPr>
            <a:lstStyle/>
            <a:p>
              <a:pPr algn="ctr">
                <a:lnSpc>
                  <a:spcPts val="26385"/>
                </a:lnSpc>
                <a:spcBef>
                  <a:spcPct val="0"/>
                </a:spcBef>
              </a:pPr>
              <a:r>
                <a:rPr lang="en-US" sz="26385">
                  <a:solidFill>
                    <a:srgbClr val="2B4B82"/>
                  </a:solidFill>
                  <a:latin typeface="Bukhari Script Bold"/>
                </a:rPr>
                <a:t>you!</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FFFDC"/>
        </a:solidFill>
      </p:bgPr>
    </p:bg>
    <p:spTree>
      <p:nvGrpSpPr>
        <p:cNvPr id="1" name=""/>
        <p:cNvGrpSpPr/>
        <p:nvPr/>
      </p:nvGrpSpPr>
      <p:grpSpPr>
        <a:xfrm>
          <a:off x="0" y="0"/>
          <a:ext cx="0" cy="0"/>
          <a:chOff x="0" y="0"/>
          <a:chExt cx="0" cy="0"/>
        </a:xfrm>
      </p:grpSpPr>
      <p:sp>
        <p:nvSpPr>
          <p:cNvPr name="TextBox 2" id="2"/>
          <p:cNvSpPr txBox="true"/>
          <p:nvPr/>
        </p:nvSpPr>
        <p:spPr>
          <a:xfrm rot="0">
            <a:off x="-452967" y="2881842"/>
            <a:ext cx="16859250" cy="8966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a:rPr>
              <a:t>- Cơ sở lý thuyết &amp; Công cụ POWER BI.</a:t>
            </a:r>
          </a:p>
        </p:txBody>
      </p:sp>
      <p:sp>
        <p:nvSpPr>
          <p:cNvPr name="TextBox 3" id="3"/>
          <p:cNvSpPr txBox="true"/>
          <p:nvPr/>
        </p:nvSpPr>
        <p:spPr>
          <a:xfrm rot="0">
            <a:off x="-193741" y="866775"/>
            <a:ext cx="11242741"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Saira Bold"/>
              </a:rPr>
              <a:t>Nội dung chính : </a:t>
            </a:r>
          </a:p>
        </p:txBody>
      </p:sp>
      <p:sp>
        <p:nvSpPr>
          <p:cNvPr name="TextBox 4" id="4"/>
          <p:cNvSpPr txBox="true"/>
          <p:nvPr/>
        </p:nvSpPr>
        <p:spPr>
          <a:xfrm rot="0">
            <a:off x="1159933" y="4141047"/>
            <a:ext cx="17259300" cy="2744470"/>
          </a:xfrm>
          <a:prstGeom prst="rect">
            <a:avLst/>
          </a:prstGeom>
        </p:spPr>
        <p:txBody>
          <a:bodyPr anchor="t" rtlCol="false" tIns="0" lIns="0" bIns="0" rIns="0">
            <a:spAutoFit/>
          </a:bodyPr>
          <a:lstStyle/>
          <a:p>
            <a:pPr>
              <a:lnSpc>
                <a:spcPts val="7279"/>
              </a:lnSpc>
            </a:pPr>
            <a:r>
              <a:rPr lang="en-US" sz="5199">
                <a:solidFill>
                  <a:srgbClr val="000000"/>
                </a:solidFill>
                <a:latin typeface="DejaVu Serif"/>
              </a:rPr>
              <a:t> - Bài toán phân tích tập dữ liệu Superstore trên Power BI.</a:t>
            </a:r>
          </a:p>
          <a:p>
            <a:pPr>
              <a:lnSpc>
                <a:spcPts val="7279"/>
              </a:lnSpc>
            </a:pPr>
          </a:p>
        </p:txBody>
      </p:sp>
      <p:sp>
        <p:nvSpPr>
          <p:cNvPr name="TextBox 5" id="5"/>
          <p:cNvSpPr txBox="true"/>
          <p:nvPr/>
        </p:nvSpPr>
        <p:spPr>
          <a:xfrm rot="0">
            <a:off x="817033" y="5460894"/>
            <a:ext cx="10624542" cy="1820545"/>
          </a:xfrm>
          <a:prstGeom prst="rect">
            <a:avLst/>
          </a:prstGeom>
        </p:spPr>
        <p:txBody>
          <a:bodyPr anchor="t" rtlCol="false" tIns="0" lIns="0" bIns="0" rIns="0">
            <a:spAutoFit/>
          </a:bodyPr>
          <a:lstStyle/>
          <a:p>
            <a:pPr algn="ctr">
              <a:lnSpc>
                <a:spcPts val="7279"/>
              </a:lnSpc>
              <a:spcBef>
                <a:spcPct val="0"/>
              </a:spcBef>
            </a:pPr>
          </a:p>
          <a:p>
            <a:pPr algn="ctr">
              <a:lnSpc>
                <a:spcPts val="7279"/>
              </a:lnSpc>
              <a:spcBef>
                <a:spcPct val="0"/>
              </a:spcBef>
            </a:pPr>
            <a:r>
              <a:rPr lang="en-US" sz="5199">
                <a:solidFill>
                  <a:srgbClr val="000000"/>
                </a:solidFill>
                <a:latin typeface="Public Sans"/>
              </a:rPr>
              <a:t>- Kết quả đạt được và thiếu sót.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404067" y="4629150"/>
            <a:ext cx="5796398" cy="4349810"/>
          </a:xfrm>
          <a:prstGeom prst="rect">
            <a:avLst/>
          </a:prstGeom>
        </p:spPr>
      </p:pic>
      <p:sp>
        <p:nvSpPr>
          <p:cNvPr name="TextBox 3" id="3"/>
          <p:cNvSpPr txBox="true"/>
          <p:nvPr/>
        </p:nvSpPr>
        <p:spPr>
          <a:xfrm rot="0">
            <a:off x="1087536" y="4146536"/>
            <a:ext cx="15727890" cy="5626114"/>
          </a:xfrm>
          <a:prstGeom prst="rect">
            <a:avLst/>
          </a:prstGeom>
        </p:spPr>
        <p:txBody>
          <a:bodyPr anchor="t" rtlCol="false" tIns="0" lIns="0" bIns="0" rIns="0">
            <a:spAutoFit/>
          </a:bodyPr>
          <a:lstStyle/>
          <a:p>
            <a:pPr algn="just">
              <a:lnSpc>
                <a:spcPts val="4949"/>
              </a:lnSpc>
              <a:spcBef>
                <a:spcPct val="0"/>
              </a:spcBef>
            </a:pPr>
            <a:r>
              <a:rPr lang="en-US" sz="3535">
                <a:solidFill>
                  <a:srgbClr val="000000"/>
                </a:solidFill>
                <a:latin typeface="Public Sans"/>
              </a:rPr>
              <a:t>- </a:t>
            </a:r>
            <a:r>
              <a:rPr lang="en-US" sz="3535">
                <a:solidFill>
                  <a:srgbClr val="000000"/>
                </a:solidFill>
                <a:latin typeface="Public Sans"/>
              </a:rPr>
              <a:t>Qua thống kê và tổng hợp, nguồn dữ liệu lớn được hình thành chủ yếu từ</a:t>
            </a:r>
          </a:p>
          <a:p>
            <a:pPr algn="just">
              <a:lnSpc>
                <a:spcPts val="4949"/>
              </a:lnSpc>
              <a:spcBef>
                <a:spcPct val="0"/>
              </a:spcBef>
            </a:pPr>
            <a:r>
              <a:rPr lang="en-US" sz="3535">
                <a:solidFill>
                  <a:srgbClr val="000000"/>
                </a:solidFill>
                <a:latin typeface="Public Sans"/>
              </a:rPr>
              <a:t> 6 nguồn:</a:t>
            </a:r>
          </a:p>
          <a:p>
            <a:pPr algn="just">
              <a:lnSpc>
                <a:spcPts val="4949"/>
              </a:lnSpc>
              <a:spcBef>
                <a:spcPct val="0"/>
              </a:spcBef>
            </a:pPr>
            <a:r>
              <a:rPr lang="en-US" sz="3535">
                <a:solidFill>
                  <a:srgbClr val="000000"/>
                </a:solidFill>
                <a:latin typeface="Public Sans"/>
              </a:rPr>
              <a:t>                + Dữ liệu hành chính </a:t>
            </a:r>
          </a:p>
          <a:p>
            <a:pPr algn="just">
              <a:lnSpc>
                <a:spcPts val="4949"/>
              </a:lnSpc>
              <a:spcBef>
                <a:spcPct val="0"/>
              </a:spcBef>
            </a:pPr>
            <a:r>
              <a:rPr lang="en-US" sz="3535">
                <a:solidFill>
                  <a:srgbClr val="000000"/>
                </a:solidFill>
                <a:latin typeface="Public Sans"/>
              </a:rPr>
              <a:t>                + Dữ liệu từ hoạt động thương mại </a:t>
            </a:r>
          </a:p>
          <a:p>
            <a:pPr algn="just">
              <a:lnSpc>
                <a:spcPts val="4949"/>
              </a:lnSpc>
              <a:spcBef>
                <a:spcPct val="0"/>
              </a:spcBef>
            </a:pPr>
            <a:r>
              <a:rPr lang="en-US" sz="3535">
                <a:solidFill>
                  <a:srgbClr val="000000"/>
                </a:solidFill>
                <a:latin typeface="Public Sans"/>
              </a:rPr>
              <a:t>                + Dữ liệu từ các thiết bị cảm biến </a:t>
            </a:r>
          </a:p>
          <a:p>
            <a:pPr algn="just">
              <a:lnSpc>
                <a:spcPts val="4949"/>
              </a:lnSpc>
              <a:spcBef>
                <a:spcPct val="0"/>
              </a:spcBef>
            </a:pPr>
            <a:r>
              <a:rPr lang="en-US" sz="3535">
                <a:solidFill>
                  <a:srgbClr val="000000"/>
                </a:solidFill>
                <a:latin typeface="Public Sans"/>
              </a:rPr>
              <a:t>                + Dữ liệu từ các thiết bị theo dõi</a:t>
            </a:r>
          </a:p>
          <a:p>
            <a:pPr algn="just">
              <a:lnSpc>
                <a:spcPts val="4949"/>
              </a:lnSpc>
              <a:spcBef>
                <a:spcPct val="0"/>
              </a:spcBef>
            </a:pPr>
            <a:r>
              <a:rPr lang="en-US" sz="3535">
                <a:solidFill>
                  <a:srgbClr val="000000"/>
                </a:solidFill>
                <a:latin typeface="Public Sans"/>
              </a:rPr>
              <a:t>                +  Dữ liệu từ các hành vi</a:t>
            </a:r>
          </a:p>
          <a:p>
            <a:pPr algn="just">
              <a:lnSpc>
                <a:spcPts val="4949"/>
              </a:lnSpc>
              <a:spcBef>
                <a:spcPct val="0"/>
              </a:spcBef>
            </a:pPr>
            <a:r>
              <a:rPr lang="en-US" sz="3535">
                <a:solidFill>
                  <a:srgbClr val="000000"/>
                </a:solidFill>
                <a:latin typeface="Public Sans"/>
              </a:rPr>
              <a:t>                +  Dữ liệu từ các thông tin về ý kiến, quan điểm của các cá nhân,...</a:t>
            </a:r>
          </a:p>
          <a:p>
            <a:pPr algn="just">
              <a:lnSpc>
                <a:spcPts val="4949"/>
              </a:lnSpc>
              <a:spcBef>
                <a:spcPct val="0"/>
              </a:spcBef>
            </a:pPr>
          </a:p>
        </p:txBody>
      </p:sp>
      <p:sp>
        <p:nvSpPr>
          <p:cNvPr name="TextBox 4" id="4"/>
          <p:cNvSpPr txBox="true"/>
          <p:nvPr/>
        </p:nvSpPr>
        <p:spPr>
          <a:xfrm rot="0">
            <a:off x="1087536" y="1354667"/>
            <a:ext cx="15727890" cy="2510409"/>
          </a:xfrm>
          <a:prstGeom prst="rect">
            <a:avLst/>
          </a:prstGeom>
        </p:spPr>
        <p:txBody>
          <a:bodyPr anchor="t" rtlCol="false" tIns="0" lIns="0" bIns="0" rIns="0">
            <a:spAutoFit/>
          </a:bodyPr>
          <a:lstStyle/>
          <a:p>
            <a:pPr>
              <a:lnSpc>
                <a:spcPts val="4956"/>
              </a:lnSpc>
              <a:spcBef>
                <a:spcPct val="0"/>
              </a:spcBef>
            </a:pPr>
            <a:r>
              <a:rPr lang="en-US" sz="3540">
                <a:solidFill>
                  <a:srgbClr val="000000"/>
                </a:solidFill>
                <a:latin typeface="Public Sans"/>
              </a:rPr>
              <a:t>Khái niệm về dữ liệu lớn</a:t>
            </a:r>
          </a:p>
          <a:p>
            <a:pPr>
              <a:lnSpc>
                <a:spcPts val="4956"/>
              </a:lnSpc>
              <a:spcBef>
                <a:spcPct val="0"/>
              </a:spcBef>
            </a:pPr>
            <a:r>
              <a:rPr lang="en-US" sz="3540">
                <a:solidFill>
                  <a:srgbClr val="000000"/>
                </a:solidFill>
                <a:latin typeface="Public Sans"/>
              </a:rPr>
              <a:t> - Dữ liệu lớn (Big data) là một thuật ngữ chỉ bộ dữ liệu lớn hoặc phức tạp mà các phương pháp truyền thống không đủ các ứng dụng để xử lý dữ liệu này.</a:t>
            </a:r>
          </a:p>
        </p:txBody>
      </p:sp>
      <p:sp>
        <p:nvSpPr>
          <p:cNvPr name="TextBox 5" id="5"/>
          <p:cNvSpPr txBox="true"/>
          <p:nvPr/>
        </p:nvSpPr>
        <p:spPr>
          <a:xfrm rot="0">
            <a:off x="6994427" y="419100"/>
            <a:ext cx="4181475" cy="763525"/>
          </a:xfrm>
          <a:prstGeom prst="rect">
            <a:avLst/>
          </a:prstGeom>
        </p:spPr>
        <p:txBody>
          <a:bodyPr anchor="t" rtlCol="false" tIns="0" lIns="0" bIns="0" rIns="0">
            <a:spAutoFit/>
          </a:bodyPr>
          <a:lstStyle/>
          <a:p>
            <a:pPr algn="ctr">
              <a:lnSpc>
                <a:spcPts val="6215"/>
              </a:lnSpc>
              <a:spcBef>
                <a:spcPct val="0"/>
              </a:spcBef>
            </a:pPr>
            <a:r>
              <a:rPr lang="en-US" sz="4439">
                <a:solidFill>
                  <a:srgbClr val="000000"/>
                </a:solidFill>
                <a:latin typeface="Public Sans Bold"/>
              </a:rPr>
              <a:t>Cơ sở lý thuyết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FFFDC"/>
        </a:solidFill>
      </p:bgPr>
    </p:bg>
    <p:spTree>
      <p:nvGrpSpPr>
        <p:cNvPr id="1" name=""/>
        <p:cNvGrpSpPr/>
        <p:nvPr/>
      </p:nvGrpSpPr>
      <p:grpSpPr>
        <a:xfrm>
          <a:off x="0" y="0"/>
          <a:ext cx="0" cy="0"/>
          <a:chOff x="0" y="0"/>
          <a:chExt cx="0" cy="0"/>
        </a:xfrm>
      </p:grpSpPr>
      <p:sp>
        <p:nvSpPr>
          <p:cNvPr name="TextBox 2" id="2"/>
          <p:cNvSpPr txBox="true"/>
          <p:nvPr/>
        </p:nvSpPr>
        <p:spPr>
          <a:xfrm rot="0">
            <a:off x="2043410" y="431727"/>
            <a:ext cx="14201180" cy="763525"/>
          </a:xfrm>
          <a:prstGeom prst="rect">
            <a:avLst/>
          </a:prstGeom>
        </p:spPr>
        <p:txBody>
          <a:bodyPr anchor="t" rtlCol="false" tIns="0" lIns="0" bIns="0" rIns="0">
            <a:spAutoFit/>
          </a:bodyPr>
          <a:lstStyle/>
          <a:p>
            <a:pPr algn="ctr">
              <a:lnSpc>
                <a:spcPts val="6215"/>
              </a:lnSpc>
              <a:spcBef>
                <a:spcPct val="0"/>
              </a:spcBef>
            </a:pPr>
            <a:r>
              <a:rPr lang="en-US" sz="4439">
                <a:solidFill>
                  <a:srgbClr val="000000"/>
                </a:solidFill>
                <a:latin typeface="Public Sans Bold"/>
              </a:rPr>
              <a:t>Sự khác biệt giữa dữ liệu lớn với dữ liệu truyền thống</a:t>
            </a:r>
          </a:p>
        </p:txBody>
      </p:sp>
      <p:sp>
        <p:nvSpPr>
          <p:cNvPr name="TextBox 3" id="3"/>
          <p:cNvSpPr txBox="true"/>
          <p:nvPr/>
        </p:nvSpPr>
        <p:spPr>
          <a:xfrm rot="0">
            <a:off x="1028700" y="1232000"/>
            <a:ext cx="16230600" cy="8528023"/>
          </a:xfrm>
          <a:prstGeom prst="rect">
            <a:avLst/>
          </a:prstGeom>
        </p:spPr>
        <p:txBody>
          <a:bodyPr anchor="t" rtlCol="false" tIns="0" lIns="0" bIns="0" rIns="0">
            <a:spAutoFit/>
          </a:bodyPr>
          <a:lstStyle/>
          <a:p>
            <a:pPr>
              <a:lnSpc>
                <a:spcPts val="10284"/>
              </a:lnSpc>
            </a:pPr>
            <a:r>
              <a:rPr lang="en-US" sz="4113">
                <a:solidFill>
                  <a:srgbClr val="000000"/>
                </a:solidFill>
                <a:latin typeface="Public Sans"/>
              </a:rPr>
              <a:t>- </a:t>
            </a:r>
            <a:r>
              <a:rPr lang="en-US" sz="4113">
                <a:solidFill>
                  <a:srgbClr val="000000"/>
                </a:solidFill>
                <a:latin typeface="Public Sans"/>
              </a:rPr>
              <a:t> Dữ liệu lớn khác với dữ liệu truyền thống </a:t>
            </a:r>
          </a:p>
          <a:p>
            <a:pPr>
              <a:lnSpc>
                <a:spcPts val="10284"/>
              </a:lnSpc>
            </a:pPr>
            <a:r>
              <a:rPr lang="en-US" sz="4113">
                <a:solidFill>
                  <a:srgbClr val="000000"/>
                </a:solidFill>
                <a:latin typeface="Public Sans"/>
              </a:rPr>
              <a:t>(ví dụ, kho dữ liệu - Data Warehouse) ở 4 điểm cơ bản:</a:t>
            </a:r>
          </a:p>
          <a:p>
            <a:pPr>
              <a:lnSpc>
                <a:spcPts val="5199"/>
              </a:lnSpc>
              <a:spcBef>
                <a:spcPct val="0"/>
              </a:spcBef>
            </a:pPr>
            <a:r>
              <a:rPr lang="en-US" sz="3713">
                <a:solidFill>
                  <a:srgbClr val="000000"/>
                </a:solidFill>
                <a:latin typeface="Public Sans"/>
              </a:rPr>
              <a:t> + </a:t>
            </a:r>
            <a:r>
              <a:rPr lang="en-US" sz="3713">
                <a:solidFill>
                  <a:srgbClr val="000000"/>
                </a:solidFill>
                <a:latin typeface="Public Sans Bold"/>
              </a:rPr>
              <a:t>Dữ liệu đa dạng hơn: </a:t>
            </a:r>
            <a:r>
              <a:rPr lang="en-US" sz="3713">
                <a:solidFill>
                  <a:srgbClr val="000000"/>
                </a:solidFill>
                <a:latin typeface="Public Sans"/>
              </a:rPr>
              <a:t> chúng ta thường phải trả lời các câu hỏi: Dữ liệu lấy ra kiểu gì? định dạng dữ liệu như thế nào? Đối với dữ liệu lớn, không phải trả lời các câu hỏi trên. </a:t>
            </a:r>
          </a:p>
          <a:p>
            <a:pPr>
              <a:lnSpc>
                <a:spcPts val="5199"/>
              </a:lnSpc>
              <a:spcBef>
                <a:spcPct val="0"/>
              </a:spcBef>
            </a:pPr>
            <a:r>
              <a:rPr lang="en-US" sz="3713">
                <a:solidFill>
                  <a:srgbClr val="000000"/>
                </a:solidFill>
                <a:latin typeface="Public Sans"/>
              </a:rPr>
              <a:t>+</a:t>
            </a:r>
            <a:r>
              <a:rPr lang="en-US" sz="3713">
                <a:solidFill>
                  <a:srgbClr val="000000"/>
                </a:solidFill>
                <a:latin typeface="Public Sans Bold"/>
              </a:rPr>
              <a:t> Lưu trữ dữ liệu lớn hơn</a:t>
            </a:r>
            <a:r>
              <a:rPr lang="en-US" sz="3713">
                <a:solidFill>
                  <a:srgbClr val="000000"/>
                </a:solidFill>
                <a:latin typeface="Public Sans"/>
              </a:rPr>
              <a:t>: Lưu trữ dữ liệu truyền thống vô cùng phức tạp và luôn đặt ra câu hỏi lưu như thế nào? Dung lượng kho lưu trữ bao nhiêu là đủ? Gắn kèm với câu hỏi đó là chi phí đầu tư tương ứng. Công nghệ lưu trữ dữ liệu lớn hiện nay đã phần nào có thể giải quyết được vấn đề trên nhờ những công nghệ lưu trữ đám mây</a:t>
            </a:r>
          </a:p>
          <a:p>
            <a:pPr>
              <a:lnSpc>
                <a:spcPts val="4219"/>
              </a:lnSpc>
              <a:spcBef>
                <a:spcPct val="0"/>
              </a:spcBef>
            </a:pPr>
            <a:r>
              <a:rPr lang="en-US" sz="3013">
                <a:solidFill>
                  <a:srgbClr val="000000"/>
                </a:solidFill>
                <a:latin typeface="Public Sans"/>
              </a:rPr>
              <a:t>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FFDC"/>
        </a:solidFill>
      </p:bgPr>
    </p:bg>
    <p:spTree>
      <p:nvGrpSpPr>
        <p:cNvPr id="1" name=""/>
        <p:cNvGrpSpPr/>
        <p:nvPr/>
      </p:nvGrpSpPr>
      <p:grpSpPr>
        <a:xfrm>
          <a:off x="0" y="0"/>
          <a:ext cx="0" cy="0"/>
          <a:chOff x="0" y="0"/>
          <a:chExt cx="0" cy="0"/>
        </a:xfrm>
      </p:grpSpPr>
      <p:sp>
        <p:nvSpPr>
          <p:cNvPr name="TextBox 2" id="2"/>
          <p:cNvSpPr txBox="true"/>
          <p:nvPr/>
        </p:nvSpPr>
        <p:spPr>
          <a:xfrm rot="0">
            <a:off x="1028700" y="1442530"/>
            <a:ext cx="16230600" cy="5896991"/>
          </a:xfrm>
          <a:prstGeom prst="rect">
            <a:avLst/>
          </a:prstGeom>
        </p:spPr>
        <p:txBody>
          <a:bodyPr anchor="t" rtlCol="false" tIns="0" lIns="0" bIns="0" rIns="0">
            <a:spAutoFit/>
          </a:bodyPr>
          <a:lstStyle/>
          <a:p>
            <a:pPr>
              <a:lnSpc>
                <a:spcPts val="5194"/>
              </a:lnSpc>
              <a:spcBef>
                <a:spcPct val="0"/>
              </a:spcBef>
            </a:pPr>
            <a:r>
              <a:rPr lang="en-US" sz="3710">
                <a:solidFill>
                  <a:srgbClr val="000000"/>
                </a:solidFill>
                <a:latin typeface="Public Sans"/>
              </a:rPr>
              <a:t>+</a:t>
            </a:r>
            <a:r>
              <a:rPr lang="en-US" sz="3710">
                <a:solidFill>
                  <a:srgbClr val="000000"/>
                </a:solidFill>
                <a:latin typeface="Public Sans Bold"/>
              </a:rPr>
              <a:t> Truy vấn nhanh hơn: </a:t>
            </a:r>
            <a:r>
              <a:rPr lang="en-US" sz="3710">
                <a:solidFill>
                  <a:srgbClr val="000000"/>
                </a:solidFill>
                <a:latin typeface="Public Sans"/>
              </a:rPr>
              <a:t>Dữ liệu lớn được cập nhật liên tục, trong khi đó kho dữ liệu truyền thống thì lâu lâu mới được cập nhật và trong tình trạng không theo dõi thường xuyên gây ra tình trạng lỗi cấu trúc truy vấn dẫn đến không tìm kiếm được thông tin đáp ứng theo yêu cầu.</a:t>
            </a:r>
          </a:p>
          <a:p>
            <a:pPr>
              <a:lnSpc>
                <a:spcPts val="5194"/>
              </a:lnSpc>
              <a:spcBef>
                <a:spcPct val="0"/>
              </a:spcBef>
            </a:pPr>
            <a:r>
              <a:rPr lang="en-US" sz="3710">
                <a:solidFill>
                  <a:srgbClr val="000000"/>
                </a:solidFill>
                <a:latin typeface="Public Sans"/>
              </a:rPr>
              <a:t> + </a:t>
            </a:r>
            <a:r>
              <a:rPr lang="en-US" sz="3710">
                <a:solidFill>
                  <a:srgbClr val="000000"/>
                </a:solidFill>
                <a:latin typeface="Public Sans Bold"/>
              </a:rPr>
              <a:t>Độ chính xác cao hơn:</a:t>
            </a:r>
            <a:r>
              <a:rPr lang="en-US" sz="3710">
                <a:solidFill>
                  <a:srgbClr val="000000"/>
                </a:solidFill>
                <a:latin typeface="Public Sans"/>
              </a:rPr>
              <a:t> Dữ liệu lớn khi đưa vào sử dụng thường được kiểm định lại dữ liệu với những điều kiện chặt chẽ, số lượng thông tin được kiểm tra thông thường rất lớn, và đảm bảo về nguồn lấy dữ liệu không có sự tác động của con người vào thay đổi số liệu thu thập.</a:t>
            </a:r>
          </a:p>
          <a:p>
            <a:pPr algn="ctr">
              <a:lnSpc>
                <a:spcPts val="5194"/>
              </a:lnSpc>
              <a:spcBef>
                <a:spcPct val="0"/>
              </a:spcBef>
            </a:pPr>
            <a:r>
              <a:rPr lang="en-US" sz="3710">
                <a:solidFill>
                  <a:srgbClr val="000000"/>
                </a:solidFill>
                <a:latin typeface="Public Sans"/>
              </a:rPr>
              <a:t> </a:t>
            </a:r>
          </a:p>
        </p:txBody>
      </p:sp>
      <p:sp>
        <p:nvSpPr>
          <p:cNvPr name="TextBox 3" id="3"/>
          <p:cNvSpPr txBox="true"/>
          <p:nvPr/>
        </p:nvSpPr>
        <p:spPr>
          <a:xfrm rot="0">
            <a:off x="1858202" y="219075"/>
            <a:ext cx="14201180" cy="763525"/>
          </a:xfrm>
          <a:prstGeom prst="rect">
            <a:avLst/>
          </a:prstGeom>
        </p:spPr>
        <p:txBody>
          <a:bodyPr anchor="t" rtlCol="false" tIns="0" lIns="0" bIns="0" rIns="0">
            <a:spAutoFit/>
          </a:bodyPr>
          <a:lstStyle/>
          <a:p>
            <a:pPr algn="ctr">
              <a:lnSpc>
                <a:spcPts val="6215"/>
              </a:lnSpc>
              <a:spcBef>
                <a:spcPct val="0"/>
              </a:spcBef>
            </a:pPr>
            <a:r>
              <a:rPr lang="en-US" sz="4439">
                <a:solidFill>
                  <a:srgbClr val="000000"/>
                </a:solidFill>
                <a:latin typeface="Public Sans Bold"/>
              </a:rPr>
              <a:t>Sự khác biệt giữa dữ liệu lớn với dữ liệu truyền thống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DC"/>
        </a:solidFill>
      </p:bgPr>
    </p:bg>
    <p:spTree>
      <p:nvGrpSpPr>
        <p:cNvPr id="1" name=""/>
        <p:cNvGrpSpPr/>
        <p:nvPr/>
      </p:nvGrpSpPr>
      <p:grpSpPr>
        <a:xfrm>
          <a:off x="0" y="0"/>
          <a:ext cx="0" cy="0"/>
          <a:chOff x="0" y="0"/>
          <a:chExt cx="0" cy="0"/>
        </a:xfrm>
      </p:grpSpPr>
      <p:sp>
        <p:nvSpPr>
          <p:cNvPr name="TextBox 2" id="2"/>
          <p:cNvSpPr txBox="true"/>
          <p:nvPr/>
        </p:nvSpPr>
        <p:spPr>
          <a:xfrm rot="0">
            <a:off x="1028700" y="1779232"/>
            <a:ext cx="16230600" cy="6554216"/>
          </a:xfrm>
          <a:prstGeom prst="rect">
            <a:avLst/>
          </a:prstGeom>
        </p:spPr>
        <p:txBody>
          <a:bodyPr anchor="t" rtlCol="false" tIns="0" lIns="0" bIns="0" rIns="0">
            <a:spAutoFit/>
          </a:bodyPr>
          <a:lstStyle/>
          <a:p>
            <a:pPr>
              <a:lnSpc>
                <a:spcPts val="5194"/>
              </a:lnSpc>
              <a:spcBef>
                <a:spcPct val="0"/>
              </a:spcBef>
            </a:pPr>
            <a:r>
              <a:rPr lang="en-US" sz="3710">
                <a:solidFill>
                  <a:srgbClr val="000000"/>
                </a:solidFill>
                <a:latin typeface="Public Sans"/>
              </a:rPr>
              <a:t>Big Data (Dữ Liệu Lớn) có ứng dụng rất lớn trong thế giới kinh doanh. Chính vì thế những người làm kinh doanh cần tìm hiểu về khoa học dữ liệu để hiểu đầy đủ về tác động của Big Data đến môi trường kinh doanh và cách tạo ra giá trị thực thông qua phân tích. </a:t>
            </a:r>
          </a:p>
          <a:p>
            <a:pPr>
              <a:lnSpc>
                <a:spcPts val="5194"/>
              </a:lnSpc>
              <a:spcBef>
                <a:spcPct val="0"/>
              </a:spcBef>
            </a:pPr>
            <a:r>
              <a:rPr lang="en-US" sz="3710">
                <a:solidFill>
                  <a:srgbClr val="000000"/>
                </a:solidFill>
                <a:latin typeface="Public Sans"/>
              </a:rPr>
              <a:t>+ Quản lý rủi ro</a:t>
            </a:r>
          </a:p>
          <a:p>
            <a:pPr>
              <a:lnSpc>
                <a:spcPts val="5194"/>
              </a:lnSpc>
              <a:spcBef>
                <a:spcPct val="0"/>
              </a:spcBef>
            </a:pPr>
            <a:r>
              <a:rPr lang="en-US" sz="3710">
                <a:solidFill>
                  <a:srgbClr val="000000"/>
                </a:solidFill>
                <a:latin typeface="Public Sans"/>
              </a:rPr>
              <a:t>+ Hiểu khách hàng tốt hơn </a:t>
            </a:r>
          </a:p>
          <a:p>
            <a:pPr>
              <a:lnSpc>
                <a:spcPts val="5194"/>
              </a:lnSpc>
              <a:spcBef>
                <a:spcPct val="0"/>
              </a:spcBef>
            </a:pPr>
            <a:r>
              <a:rPr lang="en-US" sz="3710">
                <a:solidFill>
                  <a:srgbClr val="000000"/>
                </a:solidFill>
                <a:latin typeface="Public Sans"/>
              </a:rPr>
              <a:t>+ Hiểu đối thủ </a:t>
            </a:r>
          </a:p>
          <a:p>
            <a:pPr>
              <a:lnSpc>
                <a:spcPts val="5194"/>
              </a:lnSpc>
              <a:spcBef>
                <a:spcPct val="0"/>
              </a:spcBef>
            </a:pPr>
            <a:r>
              <a:rPr lang="en-US" sz="3710">
                <a:solidFill>
                  <a:srgbClr val="000000"/>
                </a:solidFill>
                <a:latin typeface="Public Sans"/>
              </a:rPr>
              <a:t>+ Cá nhân hóa hoạt động tiếp thị</a:t>
            </a:r>
          </a:p>
          <a:p>
            <a:pPr>
              <a:lnSpc>
                <a:spcPts val="5194"/>
              </a:lnSpc>
              <a:spcBef>
                <a:spcPct val="0"/>
              </a:spcBef>
            </a:pPr>
            <a:r>
              <a:rPr lang="en-US" sz="3710">
                <a:solidFill>
                  <a:srgbClr val="000000"/>
                </a:solidFill>
                <a:latin typeface="Public Sans"/>
              </a:rPr>
              <a:t>+ xác định xu hướng</a:t>
            </a:r>
          </a:p>
          <a:p>
            <a:pPr>
              <a:lnSpc>
                <a:spcPts val="5194"/>
              </a:lnSpc>
              <a:spcBef>
                <a:spcPct val="0"/>
              </a:spcBef>
            </a:pPr>
            <a:r>
              <a:rPr lang="en-US" sz="3710">
                <a:solidFill>
                  <a:srgbClr val="000000"/>
                </a:solidFill>
                <a:latin typeface="Public Sans"/>
              </a:rPr>
              <a:t>+ Quản lý nguồn nhân lực</a:t>
            </a:r>
          </a:p>
        </p:txBody>
      </p:sp>
      <p:pic>
        <p:nvPicPr>
          <p:cNvPr name="Picture 3" id="3"/>
          <p:cNvPicPr>
            <a:picLocks noChangeAspect="true"/>
          </p:cNvPicPr>
          <p:nvPr/>
        </p:nvPicPr>
        <p:blipFill>
          <a:blip r:embed="rId2"/>
          <a:srcRect l="0" t="0" r="0" b="0"/>
          <a:stretch>
            <a:fillRect/>
          </a:stretch>
        </p:blipFill>
        <p:spPr>
          <a:xfrm flipH="false" flipV="false" rot="0">
            <a:off x="9493643" y="3664921"/>
            <a:ext cx="7765657" cy="4853536"/>
          </a:xfrm>
          <a:prstGeom prst="rect">
            <a:avLst/>
          </a:prstGeom>
        </p:spPr>
      </p:pic>
      <p:sp>
        <p:nvSpPr>
          <p:cNvPr name="TextBox 4" id="4"/>
          <p:cNvSpPr txBox="true"/>
          <p:nvPr/>
        </p:nvSpPr>
        <p:spPr>
          <a:xfrm rot="0">
            <a:off x="2654558" y="430742"/>
            <a:ext cx="12978885" cy="76352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Ứng dụng của big data trong lĩnh vực kinh doanh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D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46551" y="4610417"/>
            <a:ext cx="14994899" cy="4281966"/>
          </a:xfrm>
          <a:prstGeom prst="rect">
            <a:avLst/>
          </a:prstGeom>
        </p:spPr>
      </p:pic>
      <p:sp>
        <p:nvSpPr>
          <p:cNvPr name="TextBox 3" id="3"/>
          <p:cNvSpPr txBox="true"/>
          <p:nvPr/>
        </p:nvSpPr>
        <p:spPr>
          <a:xfrm rot="0">
            <a:off x="1028700" y="1765342"/>
            <a:ext cx="16230600" cy="2610866"/>
          </a:xfrm>
          <a:prstGeom prst="rect">
            <a:avLst/>
          </a:prstGeom>
        </p:spPr>
        <p:txBody>
          <a:bodyPr anchor="t" rtlCol="false" tIns="0" lIns="0" bIns="0" rIns="0">
            <a:spAutoFit/>
          </a:bodyPr>
          <a:lstStyle/>
          <a:p>
            <a:pPr>
              <a:lnSpc>
                <a:spcPts val="5194"/>
              </a:lnSpc>
              <a:spcBef>
                <a:spcPct val="0"/>
              </a:spcBef>
            </a:pPr>
            <a:r>
              <a:rPr lang="en-US" sz="3710">
                <a:solidFill>
                  <a:srgbClr val="000000"/>
                </a:solidFill>
                <a:latin typeface="Public Sans"/>
              </a:rPr>
              <a:t>Power BI là tên gọi chung của một bộ các ứng dụng và dịch vụ trên nền tảng đám mây, có giao diện vô cùng thân thiện với người dùng. Nó là một công cụ BI và trực quan hóa dữ liệu từ các nguồn khác nhau để trở thành một bảng dashboard có thể tương tác trực tiếp và các báo cáo phân tích.</a:t>
            </a:r>
          </a:p>
        </p:txBody>
      </p:sp>
      <p:sp>
        <p:nvSpPr>
          <p:cNvPr name="TextBox 4" id="4"/>
          <p:cNvSpPr txBox="true"/>
          <p:nvPr/>
        </p:nvSpPr>
        <p:spPr>
          <a:xfrm rot="0">
            <a:off x="5772018" y="427740"/>
            <a:ext cx="5526881" cy="76352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CÔNG CỤ POWER BI</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FDC"/>
        </a:solidFill>
      </p:bgPr>
    </p:bg>
    <p:spTree>
      <p:nvGrpSpPr>
        <p:cNvPr id="1" name=""/>
        <p:cNvGrpSpPr/>
        <p:nvPr/>
      </p:nvGrpSpPr>
      <p:grpSpPr>
        <a:xfrm>
          <a:off x="0" y="0"/>
          <a:ext cx="0" cy="0"/>
          <a:chOff x="0" y="0"/>
          <a:chExt cx="0" cy="0"/>
        </a:xfrm>
      </p:grpSpPr>
      <p:sp>
        <p:nvSpPr>
          <p:cNvPr name="TextBox 2" id="2"/>
          <p:cNvSpPr txBox="true"/>
          <p:nvPr/>
        </p:nvSpPr>
        <p:spPr>
          <a:xfrm rot="0">
            <a:off x="6572964" y="397048"/>
            <a:ext cx="5142072" cy="154457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Ưu và nhược điểm :</a:t>
            </a:r>
          </a:p>
          <a:p>
            <a:pPr algn="ctr">
              <a:lnSpc>
                <a:spcPts val="6216"/>
              </a:lnSpc>
              <a:spcBef>
                <a:spcPct val="0"/>
              </a:spcBef>
            </a:pPr>
          </a:p>
        </p:txBody>
      </p:sp>
      <p:sp>
        <p:nvSpPr>
          <p:cNvPr name="TextBox 3" id="3"/>
          <p:cNvSpPr txBox="true"/>
          <p:nvPr/>
        </p:nvSpPr>
        <p:spPr>
          <a:xfrm rot="0">
            <a:off x="1028700" y="1326731"/>
            <a:ext cx="16230600" cy="9840341"/>
          </a:xfrm>
          <a:prstGeom prst="rect">
            <a:avLst/>
          </a:prstGeom>
        </p:spPr>
        <p:txBody>
          <a:bodyPr anchor="t" rtlCol="false" tIns="0" lIns="0" bIns="0" rIns="0">
            <a:spAutoFit/>
          </a:bodyPr>
          <a:lstStyle/>
          <a:p>
            <a:pPr algn="just">
              <a:lnSpc>
                <a:spcPts val="5194"/>
              </a:lnSpc>
            </a:pPr>
            <a:r>
              <a:rPr lang="en-US" sz="3710">
                <a:solidFill>
                  <a:srgbClr val="000000"/>
                </a:solidFill>
                <a:latin typeface="Public Sans"/>
              </a:rPr>
              <a:t>Ưu điểm của Power BI : </a:t>
            </a:r>
          </a:p>
          <a:p>
            <a:pPr>
              <a:lnSpc>
                <a:spcPts val="5194"/>
              </a:lnSpc>
            </a:pPr>
            <a:r>
              <a:rPr lang="en-US" sz="3710">
                <a:solidFill>
                  <a:srgbClr val="000000"/>
                </a:solidFill>
                <a:latin typeface="Public Sans"/>
              </a:rPr>
              <a:t>+ Có khả năng trình chiếu ngay trên ứng dụng.</a:t>
            </a:r>
          </a:p>
          <a:p>
            <a:pPr>
              <a:lnSpc>
                <a:spcPts val="5194"/>
              </a:lnSpc>
              <a:spcBef>
                <a:spcPct val="0"/>
              </a:spcBef>
            </a:pPr>
            <a:r>
              <a:rPr lang="en-US" sz="3710">
                <a:solidFill>
                  <a:srgbClr val="000000"/>
                </a:solidFill>
                <a:latin typeface="Public Sans"/>
              </a:rPr>
              <a:t>+ Cung cấp bảng dashboard và báo cáo được xây dựng sẵn, là giải pháp dành cho SaaS.</a:t>
            </a:r>
          </a:p>
          <a:p>
            <a:pPr>
              <a:lnSpc>
                <a:spcPts val="5194"/>
              </a:lnSpc>
              <a:spcBef>
                <a:spcPct val="0"/>
              </a:spcBef>
            </a:pPr>
            <a:r>
              <a:rPr lang="en-US" sz="3710">
                <a:solidFill>
                  <a:srgbClr val="000000"/>
                </a:solidFill>
                <a:latin typeface="Public Sans"/>
              </a:rPr>
              <a:t>+ Đưa ra các bảng dashboard được cập nhật real-time.</a:t>
            </a:r>
          </a:p>
          <a:p>
            <a:pPr>
              <a:lnSpc>
                <a:spcPts val="5194"/>
              </a:lnSpc>
              <a:spcBef>
                <a:spcPct val="0"/>
              </a:spcBef>
            </a:pPr>
            <a:r>
              <a:rPr lang="en-US" sz="3710">
                <a:solidFill>
                  <a:srgbClr val="000000"/>
                </a:solidFill>
                <a:latin typeface="Public Sans"/>
              </a:rPr>
              <a:t>+ Việc kết nối đến nguồn dữ liệu qua đám mây hoặc ngay trên hệ thống của doanh nghiệp, được bảo mật và đáng tin cậy.</a:t>
            </a:r>
          </a:p>
          <a:p>
            <a:pPr>
              <a:lnSpc>
                <a:spcPts val="5194"/>
              </a:lnSpc>
              <a:spcBef>
                <a:spcPct val="0"/>
              </a:spcBef>
            </a:pPr>
            <a:r>
              <a:rPr lang="en-US" sz="3710">
                <a:solidFill>
                  <a:srgbClr val="000000"/>
                </a:solidFill>
                <a:latin typeface="Public Sans"/>
              </a:rPr>
              <a:t>+ Triển khai nhanh, đa cấu hình, và có môi trường bảo mật.</a:t>
            </a:r>
          </a:p>
          <a:p>
            <a:pPr>
              <a:lnSpc>
                <a:spcPts val="5194"/>
              </a:lnSpc>
              <a:spcBef>
                <a:spcPct val="0"/>
              </a:spcBef>
            </a:pPr>
            <a:r>
              <a:rPr lang="en-US" sz="3710">
                <a:solidFill>
                  <a:srgbClr val="000000"/>
                </a:solidFill>
                <a:latin typeface="Public Sans"/>
              </a:rPr>
              <a:t>+  Khai thác dữ liệu thông qua các ngôn ngữ truy vấn tự nhiên.</a:t>
            </a:r>
          </a:p>
          <a:p>
            <a:pPr>
              <a:lnSpc>
                <a:spcPts val="5194"/>
              </a:lnSpc>
              <a:spcBef>
                <a:spcPct val="0"/>
              </a:spcBef>
            </a:pPr>
            <a:r>
              <a:rPr lang="en-US" sz="3710">
                <a:solidFill>
                  <a:srgbClr val="000000"/>
                </a:solidFill>
                <a:latin typeface="Public Sans"/>
              </a:rPr>
              <a:t>+ Có khả năng xây dựng dashboard được trực quan hóa.</a:t>
            </a:r>
          </a:p>
          <a:p>
            <a:pPr>
              <a:lnSpc>
                <a:spcPts val="5194"/>
              </a:lnSpc>
              <a:spcBef>
                <a:spcPct val="0"/>
              </a:spcBef>
            </a:pPr>
            <a:r>
              <a:rPr lang="en-US" sz="3710">
                <a:solidFill>
                  <a:srgbClr val="000000"/>
                </a:solidFill>
                <a:latin typeface="Public Sans"/>
              </a:rPr>
              <a:t>+ Có nhiều tính năng phù hợp với người dùng Excel.</a:t>
            </a:r>
          </a:p>
          <a:p>
            <a:pPr>
              <a:lnSpc>
                <a:spcPts val="5194"/>
              </a:lnSpc>
              <a:spcBef>
                <a:spcPct val="0"/>
              </a:spcBef>
            </a:pPr>
            <a:r>
              <a:rPr lang="en-US" sz="3710">
                <a:solidFill>
                  <a:srgbClr val="000000"/>
                </a:solidFill>
                <a:latin typeface="Public Sans"/>
              </a:rPr>
              <a:t>+ Các câu hỏi về khả năng kết nối với cơ sở dữ liệu mở rộng được công bố trên website.</a:t>
            </a:r>
          </a:p>
          <a:p>
            <a:pPr>
              <a:lnSpc>
                <a:spcPts val="5194"/>
              </a:lnSpc>
              <a:spcBef>
                <a:spcPct val="0"/>
              </a:spcBef>
            </a:pPr>
          </a:p>
          <a:p>
            <a:pPr>
              <a:lnSpc>
                <a:spcPts val="519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FFFDC"/>
        </a:solidFill>
      </p:bgPr>
    </p:bg>
    <p:spTree>
      <p:nvGrpSpPr>
        <p:cNvPr id="1" name=""/>
        <p:cNvGrpSpPr/>
        <p:nvPr/>
      </p:nvGrpSpPr>
      <p:grpSpPr>
        <a:xfrm>
          <a:off x="0" y="0"/>
          <a:ext cx="0" cy="0"/>
          <a:chOff x="0" y="0"/>
          <a:chExt cx="0" cy="0"/>
        </a:xfrm>
      </p:grpSpPr>
      <p:sp>
        <p:nvSpPr>
          <p:cNvPr name="TextBox 2" id="2"/>
          <p:cNvSpPr txBox="true"/>
          <p:nvPr/>
        </p:nvSpPr>
        <p:spPr>
          <a:xfrm rot="0">
            <a:off x="6572964" y="349210"/>
            <a:ext cx="5142072" cy="1544574"/>
          </a:xfrm>
          <a:prstGeom prst="rect">
            <a:avLst/>
          </a:prstGeom>
        </p:spPr>
        <p:txBody>
          <a:bodyPr anchor="t" rtlCol="false" tIns="0" lIns="0" bIns="0" rIns="0">
            <a:spAutoFit/>
          </a:bodyPr>
          <a:lstStyle/>
          <a:p>
            <a:pPr algn="ctr">
              <a:lnSpc>
                <a:spcPts val="6216"/>
              </a:lnSpc>
              <a:spcBef>
                <a:spcPct val="0"/>
              </a:spcBef>
            </a:pPr>
            <a:r>
              <a:rPr lang="en-US" sz="4440">
                <a:solidFill>
                  <a:srgbClr val="000000"/>
                </a:solidFill>
                <a:latin typeface="Public Sans Bold"/>
              </a:rPr>
              <a:t>Ưu và nhược điểm :</a:t>
            </a:r>
          </a:p>
          <a:p>
            <a:pPr algn="ctr">
              <a:lnSpc>
                <a:spcPts val="6216"/>
              </a:lnSpc>
              <a:spcBef>
                <a:spcPct val="0"/>
              </a:spcBef>
            </a:pPr>
          </a:p>
        </p:txBody>
      </p:sp>
      <p:sp>
        <p:nvSpPr>
          <p:cNvPr name="TextBox 3" id="3"/>
          <p:cNvSpPr txBox="true"/>
          <p:nvPr/>
        </p:nvSpPr>
        <p:spPr>
          <a:xfrm rot="0">
            <a:off x="1028700" y="1373799"/>
            <a:ext cx="16230600" cy="8525891"/>
          </a:xfrm>
          <a:prstGeom prst="rect">
            <a:avLst/>
          </a:prstGeom>
        </p:spPr>
        <p:txBody>
          <a:bodyPr anchor="t" rtlCol="false" tIns="0" lIns="0" bIns="0" rIns="0">
            <a:spAutoFit/>
          </a:bodyPr>
          <a:lstStyle/>
          <a:p>
            <a:pPr>
              <a:lnSpc>
                <a:spcPts val="5194"/>
              </a:lnSpc>
            </a:pPr>
            <a:r>
              <a:rPr lang="en-US" sz="3710">
                <a:solidFill>
                  <a:srgbClr val="000000"/>
                </a:solidFill>
                <a:latin typeface="Public Sans"/>
              </a:rPr>
              <a:t>Nhược điểm của Power BI :</a:t>
            </a:r>
          </a:p>
          <a:p>
            <a:pPr>
              <a:lnSpc>
                <a:spcPts val="5194"/>
              </a:lnSpc>
            </a:pPr>
            <a:r>
              <a:rPr lang="en-US" sz="3710">
                <a:solidFill>
                  <a:srgbClr val="000000"/>
                </a:solidFill>
                <a:latin typeface="Public Sans"/>
              </a:rPr>
              <a:t>+ Dashboard và báo cáo chỉ có thể được chia sẻ với những người dùng có cùng tên miền email.</a:t>
            </a:r>
          </a:p>
          <a:p>
            <a:pPr>
              <a:lnSpc>
                <a:spcPts val="5194"/>
              </a:lnSpc>
            </a:pPr>
            <a:r>
              <a:rPr lang="en-US" sz="3710">
                <a:solidFill>
                  <a:srgbClr val="000000"/>
                </a:solidFill>
                <a:latin typeface="Public Sans"/>
              </a:rPr>
              <a:t>+ Power BI sẽ không kết hợp các dữ liệu được nhập vào từ những kết nối theo thời gian thực.</a:t>
            </a:r>
          </a:p>
          <a:p>
            <a:pPr>
              <a:lnSpc>
                <a:spcPts val="5194"/>
              </a:lnSpc>
            </a:pPr>
            <a:r>
              <a:rPr lang="en-US" sz="3710">
                <a:solidFill>
                  <a:srgbClr val="000000"/>
                </a:solidFill>
                <a:latin typeface="Public Sans"/>
              </a:rPr>
              <a:t>+ Power BI không chấp nhận những file lớn hơn 250MB và các file được nén bởi các dữ liệu X trong các cơ sở dữ liệu trong bộ nhớ.</a:t>
            </a:r>
          </a:p>
          <a:p>
            <a:pPr>
              <a:lnSpc>
                <a:spcPts val="5194"/>
              </a:lnSpc>
            </a:pPr>
            <a:r>
              <a:rPr lang="en-US" sz="3710">
                <a:solidFill>
                  <a:srgbClr val="000000"/>
                </a:solidFill>
                <a:latin typeface="Public Sans"/>
              </a:rPr>
              <a:t>+ Power BI không chấp nhận những file lớn hơn 1GB.</a:t>
            </a:r>
          </a:p>
          <a:p>
            <a:pPr>
              <a:lnSpc>
                <a:spcPts val="5194"/>
              </a:lnSpc>
            </a:pPr>
            <a:r>
              <a:rPr lang="en-US" sz="3710">
                <a:solidFill>
                  <a:srgbClr val="000000"/>
                </a:solidFill>
                <a:latin typeface="Public Sans"/>
              </a:rPr>
              <a:t>+ Các dashboard này sẽ không thể chia sẻ cho người dùng, tài khoản khác hoặc các thông số thực tế khác.</a:t>
            </a:r>
          </a:p>
          <a:p>
            <a:pPr>
              <a:lnSpc>
                <a:spcPts val="5194"/>
              </a:lnSpc>
            </a:pPr>
            <a:r>
              <a:rPr lang="en-US" sz="3710">
                <a:solidFill>
                  <a:srgbClr val="000000"/>
                </a:solidFill>
                <a:latin typeface="Public Sans"/>
              </a:rPr>
              <a:t>+ Có rất ít nguồn dữ liệu cho phép kết nối real-time với các báo cáo và dashboard trên Power BI.</a:t>
            </a:r>
          </a:p>
          <a:p>
            <a:pPr>
              <a:lnSpc>
                <a:spcPts val="519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DAE_cI9WQ0k</dc:identifier>
  <dcterms:modified xsi:type="dcterms:W3CDTF">2011-08-01T06:04:30Z</dcterms:modified>
  <cp:revision>1</cp:revision>
  <dc:title>BÀI TIỂU LUẬN HỌC PHẦN PHÂN TÍCH DỮ LIỆU LỚN</dc:title>
</cp:coreProperties>
</file>